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6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33CC33"/>
    <a:srgbClr val="CC0099"/>
    <a:srgbClr val="FF505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74" autoAdjust="0"/>
    <p:restoredTop sz="94660"/>
  </p:normalViewPr>
  <p:slideViewPr>
    <p:cSldViewPr snapToGrid="0">
      <p:cViewPr>
        <p:scale>
          <a:sx n="70" d="100"/>
          <a:sy n="70" d="100"/>
        </p:scale>
        <p:origin x="-654"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64605B1-CE5B-4BBD-9737-2FBFF7389BAD}" type="datetimeFigureOut">
              <a:rPr lang="en-GB" smtClean="0"/>
              <a:t>21/11/2024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5C0C57-4438-4A56-A370-40A73F52A82A}" type="slidenum">
              <a:rPr lang="en-GB" smtClean="0"/>
              <a:t>‹#›</a:t>
            </a:fld>
            <a:endParaRPr lang="en-GB"/>
          </a:p>
        </p:txBody>
      </p:sp>
    </p:spTree>
    <p:extLst>
      <p:ext uri="{BB962C8B-B14F-4D97-AF65-F5344CB8AC3E}">
        <p14:creationId xmlns:p14="http://schemas.microsoft.com/office/powerpoint/2010/main" val="57457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64605B1-CE5B-4BBD-9737-2FBFF7389BAD}" type="datetimeFigureOut">
              <a:rPr lang="en-GB" smtClean="0"/>
              <a:t>21/11/2024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5C0C57-4438-4A56-A370-40A73F52A82A}" type="slidenum">
              <a:rPr lang="en-GB" smtClean="0"/>
              <a:t>‹#›</a:t>
            </a:fld>
            <a:endParaRPr lang="en-GB"/>
          </a:p>
        </p:txBody>
      </p:sp>
    </p:spTree>
    <p:extLst>
      <p:ext uri="{BB962C8B-B14F-4D97-AF65-F5344CB8AC3E}">
        <p14:creationId xmlns:p14="http://schemas.microsoft.com/office/powerpoint/2010/main" val="2436023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64605B1-CE5B-4BBD-9737-2FBFF7389BAD}" type="datetimeFigureOut">
              <a:rPr lang="en-GB" smtClean="0"/>
              <a:t>21/11/2024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5C0C57-4438-4A56-A370-40A73F52A82A}" type="slidenum">
              <a:rPr lang="en-GB" smtClean="0"/>
              <a:t>‹#›</a:t>
            </a:fld>
            <a:endParaRPr lang="en-GB"/>
          </a:p>
        </p:txBody>
      </p:sp>
    </p:spTree>
    <p:extLst>
      <p:ext uri="{BB962C8B-B14F-4D97-AF65-F5344CB8AC3E}">
        <p14:creationId xmlns:p14="http://schemas.microsoft.com/office/powerpoint/2010/main" val="3730527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64605B1-CE5B-4BBD-9737-2FBFF7389BAD}" type="datetimeFigureOut">
              <a:rPr lang="en-GB" smtClean="0"/>
              <a:t>21/11/2024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5C0C57-4438-4A56-A370-40A73F52A82A}" type="slidenum">
              <a:rPr lang="en-GB" smtClean="0"/>
              <a:t>‹#›</a:t>
            </a:fld>
            <a:endParaRPr lang="en-GB"/>
          </a:p>
        </p:txBody>
      </p:sp>
    </p:spTree>
    <p:extLst>
      <p:ext uri="{BB962C8B-B14F-4D97-AF65-F5344CB8AC3E}">
        <p14:creationId xmlns:p14="http://schemas.microsoft.com/office/powerpoint/2010/main" val="3216490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64605B1-CE5B-4BBD-9737-2FBFF7389BAD}" type="datetimeFigureOut">
              <a:rPr lang="en-GB" smtClean="0"/>
              <a:t>21/11/2024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5C0C57-4438-4A56-A370-40A73F52A82A}" type="slidenum">
              <a:rPr lang="en-GB" smtClean="0"/>
              <a:t>‹#›</a:t>
            </a:fld>
            <a:endParaRPr lang="en-GB"/>
          </a:p>
        </p:txBody>
      </p:sp>
    </p:spTree>
    <p:extLst>
      <p:ext uri="{BB962C8B-B14F-4D97-AF65-F5344CB8AC3E}">
        <p14:creationId xmlns:p14="http://schemas.microsoft.com/office/powerpoint/2010/main" val="784255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64605B1-CE5B-4BBD-9737-2FBFF7389BAD}" type="datetimeFigureOut">
              <a:rPr lang="en-GB" smtClean="0"/>
              <a:t>21/11/2024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65C0C57-4438-4A56-A370-40A73F52A82A}" type="slidenum">
              <a:rPr lang="en-GB" smtClean="0"/>
              <a:t>‹#›</a:t>
            </a:fld>
            <a:endParaRPr lang="en-GB"/>
          </a:p>
        </p:txBody>
      </p:sp>
    </p:spTree>
    <p:extLst>
      <p:ext uri="{BB962C8B-B14F-4D97-AF65-F5344CB8AC3E}">
        <p14:creationId xmlns:p14="http://schemas.microsoft.com/office/powerpoint/2010/main" val="181242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64605B1-CE5B-4BBD-9737-2FBFF7389BAD}" type="datetimeFigureOut">
              <a:rPr lang="en-GB" smtClean="0"/>
              <a:t>21/11/2024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65C0C57-4438-4A56-A370-40A73F52A82A}" type="slidenum">
              <a:rPr lang="en-GB" smtClean="0"/>
              <a:t>‹#›</a:t>
            </a:fld>
            <a:endParaRPr lang="en-GB"/>
          </a:p>
        </p:txBody>
      </p:sp>
    </p:spTree>
    <p:extLst>
      <p:ext uri="{BB962C8B-B14F-4D97-AF65-F5344CB8AC3E}">
        <p14:creationId xmlns:p14="http://schemas.microsoft.com/office/powerpoint/2010/main" val="961687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64605B1-CE5B-4BBD-9737-2FBFF7389BAD}" type="datetimeFigureOut">
              <a:rPr lang="en-GB" smtClean="0"/>
              <a:t>21/11/2024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65C0C57-4438-4A56-A370-40A73F52A82A}" type="slidenum">
              <a:rPr lang="en-GB" smtClean="0"/>
              <a:t>‹#›</a:t>
            </a:fld>
            <a:endParaRPr lang="en-GB"/>
          </a:p>
        </p:txBody>
      </p:sp>
    </p:spTree>
    <p:extLst>
      <p:ext uri="{BB962C8B-B14F-4D97-AF65-F5344CB8AC3E}">
        <p14:creationId xmlns:p14="http://schemas.microsoft.com/office/powerpoint/2010/main" val="1122912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4605B1-CE5B-4BBD-9737-2FBFF7389BAD}" type="datetimeFigureOut">
              <a:rPr lang="en-GB" smtClean="0"/>
              <a:t>21/11/2024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65C0C57-4438-4A56-A370-40A73F52A82A}" type="slidenum">
              <a:rPr lang="en-GB" smtClean="0"/>
              <a:t>‹#›</a:t>
            </a:fld>
            <a:endParaRPr lang="en-GB"/>
          </a:p>
        </p:txBody>
      </p:sp>
    </p:spTree>
    <p:extLst>
      <p:ext uri="{BB962C8B-B14F-4D97-AF65-F5344CB8AC3E}">
        <p14:creationId xmlns:p14="http://schemas.microsoft.com/office/powerpoint/2010/main" val="915055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64605B1-CE5B-4BBD-9737-2FBFF7389BAD}" type="datetimeFigureOut">
              <a:rPr lang="en-GB" smtClean="0"/>
              <a:t>21/11/2024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65C0C57-4438-4A56-A370-40A73F52A82A}" type="slidenum">
              <a:rPr lang="en-GB" smtClean="0"/>
              <a:t>‹#›</a:t>
            </a:fld>
            <a:endParaRPr lang="en-GB"/>
          </a:p>
        </p:txBody>
      </p:sp>
    </p:spTree>
    <p:extLst>
      <p:ext uri="{BB962C8B-B14F-4D97-AF65-F5344CB8AC3E}">
        <p14:creationId xmlns:p14="http://schemas.microsoft.com/office/powerpoint/2010/main" val="631725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64605B1-CE5B-4BBD-9737-2FBFF7389BAD}" type="datetimeFigureOut">
              <a:rPr lang="en-GB" smtClean="0"/>
              <a:t>21/11/2024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65C0C57-4438-4A56-A370-40A73F52A82A}" type="slidenum">
              <a:rPr lang="en-GB" smtClean="0"/>
              <a:t>‹#›</a:t>
            </a:fld>
            <a:endParaRPr lang="en-GB"/>
          </a:p>
        </p:txBody>
      </p:sp>
    </p:spTree>
    <p:extLst>
      <p:ext uri="{BB962C8B-B14F-4D97-AF65-F5344CB8AC3E}">
        <p14:creationId xmlns:p14="http://schemas.microsoft.com/office/powerpoint/2010/main" val="3584920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4605B1-CE5B-4BBD-9737-2FBFF7389BAD}" type="datetimeFigureOut">
              <a:rPr lang="en-GB" smtClean="0"/>
              <a:t>21/11/2024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5C0C57-4438-4A56-A370-40A73F52A82A}" type="slidenum">
              <a:rPr lang="en-GB" smtClean="0"/>
              <a:t>‹#›</a:t>
            </a:fld>
            <a:endParaRPr lang="en-GB"/>
          </a:p>
        </p:txBody>
      </p:sp>
    </p:spTree>
    <p:extLst>
      <p:ext uri="{BB962C8B-B14F-4D97-AF65-F5344CB8AC3E}">
        <p14:creationId xmlns:p14="http://schemas.microsoft.com/office/powerpoint/2010/main" val="39587453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6.x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7000"/>
            <a:lum/>
          </a:blip>
          <a:srcRect/>
          <a:stretch>
            <a:fillRect t="-13000" b="-13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3405"/>
            <a:ext cx="9144000" cy="2386557"/>
          </a:xfrm>
        </p:spPr>
        <p:txBody>
          <a:bodyPr>
            <a:noAutofit/>
          </a:bodyPr>
          <a:lstStyle/>
          <a:p>
            <a:r>
              <a:rPr lang="en-US" sz="8000" dirty="0" smtClean="0">
                <a:solidFill>
                  <a:srgbClr val="002060"/>
                </a:solidFill>
                <a:latin typeface="Affectionately Yours" pitchFamily="2" charset="0"/>
              </a:rPr>
              <a:t>The Early Years Foundation Stage [EYFS]</a:t>
            </a:r>
            <a:endParaRPr lang="en-GB" sz="8000" dirty="0">
              <a:solidFill>
                <a:srgbClr val="002060"/>
              </a:solidFill>
              <a:latin typeface="Affectionately Yours" pitchFamily="2" charset="0"/>
            </a:endParaRPr>
          </a:p>
        </p:txBody>
      </p:sp>
      <p:sp>
        <p:nvSpPr>
          <p:cNvPr id="3" name="Subtitle 2"/>
          <p:cNvSpPr>
            <a:spLocks noGrp="1"/>
          </p:cNvSpPr>
          <p:nvPr>
            <p:ph type="subTitle" idx="1"/>
          </p:nvPr>
        </p:nvSpPr>
        <p:spPr>
          <a:xfrm>
            <a:off x="1282890" y="3971108"/>
            <a:ext cx="10017456" cy="1286691"/>
          </a:xfrm>
        </p:spPr>
        <p:txBody>
          <a:bodyPr>
            <a:noAutofit/>
          </a:bodyPr>
          <a:lstStyle/>
          <a:p>
            <a:r>
              <a:rPr lang="en-US" sz="4800" dirty="0" err="1" smtClean="0">
                <a:solidFill>
                  <a:srgbClr val="0070C0"/>
                </a:solidFill>
                <a:latin typeface="Affectionately Yours" pitchFamily="2" charset="0"/>
              </a:rPr>
              <a:t>Heighington</a:t>
            </a:r>
            <a:r>
              <a:rPr lang="en-US" sz="4800" dirty="0" smtClean="0">
                <a:solidFill>
                  <a:srgbClr val="0070C0"/>
                </a:solidFill>
                <a:latin typeface="Affectionately Yours" pitchFamily="2" charset="0"/>
              </a:rPr>
              <a:t> C of E Primary School</a:t>
            </a:r>
          </a:p>
          <a:p>
            <a:endParaRPr lang="en-US" sz="4800" dirty="0">
              <a:latin typeface="Affectionately Yours" pitchFamily="2" charset="0"/>
            </a:endParaRPr>
          </a:p>
        </p:txBody>
      </p:sp>
      <p:pic>
        <p:nvPicPr>
          <p:cNvPr id="4" name="Picture 3" descr="BADGEC"/>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7089" y="162242"/>
            <a:ext cx="762000" cy="1047115"/>
          </a:xfrm>
          <a:prstGeom prst="rect">
            <a:avLst/>
          </a:prstGeom>
          <a:noFill/>
          <a:ln>
            <a:noFill/>
          </a:ln>
        </p:spPr>
      </p:pic>
    </p:spTree>
    <p:extLst>
      <p:ext uri="{BB962C8B-B14F-4D97-AF65-F5344CB8AC3E}">
        <p14:creationId xmlns:p14="http://schemas.microsoft.com/office/powerpoint/2010/main" val="30493316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1000"/>
            <a:lum/>
          </a:blip>
          <a:srcRect/>
          <a:stretch>
            <a:fillRect t="-2000" b="-2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281148" y="931459"/>
            <a:ext cx="5181600" cy="5068194"/>
          </a:xfrm>
          <a:ln w="28575">
            <a:solidFill>
              <a:schemeClr val="accent1">
                <a:lumMod val="75000"/>
              </a:schemeClr>
            </a:solidFill>
          </a:ln>
        </p:spPr>
        <p:txBody>
          <a:bodyPr>
            <a:normAutofit fontScale="32500" lnSpcReduction="20000"/>
          </a:bodyPr>
          <a:lstStyle/>
          <a:p>
            <a:pPr marL="0" indent="0" algn="ctr" fontAlgn="t">
              <a:buNone/>
            </a:pPr>
            <a:r>
              <a:rPr lang="en-GB" sz="4500" b="1" i="1" dirty="0">
                <a:solidFill>
                  <a:srgbClr val="FF0000"/>
                </a:solidFill>
                <a:latin typeface="Twinkl" pitchFamily="50" charset="0"/>
              </a:rPr>
              <a:t>‘Life in all its fullness’ (John 10:10)</a:t>
            </a:r>
            <a:endParaRPr lang="en-GB" sz="4500" dirty="0">
              <a:solidFill>
                <a:srgbClr val="FF0000"/>
              </a:solidFill>
              <a:latin typeface="Twinkl" pitchFamily="50" charset="0"/>
            </a:endParaRPr>
          </a:p>
          <a:p>
            <a:pPr marL="0" indent="0" algn="ctr" fontAlgn="t">
              <a:buNone/>
            </a:pPr>
            <a:endParaRPr lang="en-GB" sz="4500" b="1" i="1" dirty="0" smtClean="0">
              <a:solidFill>
                <a:srgbClr val="FF0000"/>
              </a:solidFill>
              <a:latin typeface="Twinkl" pitchFamily="50" charset="0"/>
            </a:endParaRPr>
          </a:p>
          <a:p>
            <a:pPr marL="0" indent="0" algn="ctr" fontAlgn="t">
              <a:buNone/>
            </a:pPr>
            <a:r>
              <a:rPr lang="en-GB" sz="4500" b="1" i="1" dirty="0" smtClean="0">
                <a:solidFill>
                  <a:srgbClr val="FF0000"/>
                </a:solidFill>
                <a:latin typeface="Twinkl" pitchFamily="50" charset="0"/>
              </a:rPr>
              <a:t>As </a:t>
            </a:r>
            <a:r>
              <a:rPr lang="en-GB" sz="4500" b="1" i="1" dirty="0">
                <a:solidFill>
                  <a:srgbClr val="FF0000"/>
                </a:solidFill>
                <a:latin typeface="Twinkl" pitchFamily="50" charset="0"/>
              </a:rPr>
              <a:t>a village school, we acknowledge our role in our community. Our curriculum is constantly evolving, responding to the needs of our learners and their interests by enhancing learning experiences and raising awareness from our local area to national and global arenas.</a:t>
            </a:r>
            <a:endParaRPr lang="en-GB" sz="4500" dirty="0">
              <a:solidFill>
                <a:srgbClr val="FF0000"/>
              </a:solidFill>
              <a:latin typeface="Twinkl" pitchFamily="50" charset="0"/>
            </a:endParaRPr>
          </a:p>
          <a:p>
            <a:pPr marL="0" indent="0">
              <a:buNone/>
            </a:pPr>
            <a:endParaRPr lang="en-GB" dirty="0"/>
          </a:p>
          <a:p>
            <a:pPr marL="0" indent="0" algn="ctr">
              <a:lnSpc>
                <a:spcPct val="120000"/>
              </a:lnSpc>
              <a:buNone/>
            </a:pPr>
            <a:r>
              <a:rPr lang="en-US" sz="4000" b="1" u="sng" dirty="0" smtClean="0">
                <a:latin typeface="Twinkl" pitchFamily="2" charset="0"/>
              </a:rPr>
              <a:t>Staffing &amp; </a:t>
            </a:r>
            <a:r>
              <a:rPr lang="en-GB" sz="4000" b="1" u="sng" dirty="0" smtClean="0">
                <a:latin typeface="Twinkl" pitchFamily="2" charset="0"/>
              </a:rPr>
              <a:t>Organisation</a:t>
            </a:r>
            <a:r>
              <a:rPr lang="en-US" sz="4000" b="1" u="sng" dirty="0" smtClean="0">
                <a:latin typeface="Twinkl" pitchFamily="2" charset="0"/>
              </a:rPr>
              <a:t> </a:t>
            </a:r>
          </a:p>
          <a:p>
            <a:pPr marL="0" indent="0">
              <a:lnSpc>
                <a:spcPct val="120000"/>
              </a:lnSpc>
              <a:buNone/>
            </a:pPr>
            <a:r>
              <a:rPr lang="en-US" sz="4000" dirty="0" smtClean="0">
                <a:latin typeface="Twinkl" pitchFamily="2" charset="0"/>
              </a:rPr>
              <a:t>At </a:t>
            </a:r>
            <a:r>
              <a:rPr lang="en-US" sz="4000" dirty="0" err="1" smtClean="0">
                <a:latin typeface="Twinkl" pitchFamily="2" charset="0"/>
              </a:rPr>
              <a:t>Heighington</a:t>
            </a:r>
            <a:r>
              <a:rPr lang="en-US" sz="4000" dirty="0" smtClean="0">
                <a:latin typeface="Twinkl" pitchFamily="2" charset="0"/>
              </a:rPr>
              <a:t> Primary School we have one Nursery class, which opened in September 2024, and one Reception class.</a:t>
            </a:r>
          </a:p>
          <a:p>
            <a:pPr marL="0" indent="0">
              <a:lnSpc>
                <a:spcPct val="120000"/>
              </a:lnSpc>
              <a:buNone/>
            </a:pPr>
            <a:r>
              <a:rPr lang="en-US" sz="4000" dirty="0" smtClean="0">
                <a:latin typeface="Twinkl" pitchFamily="2" charset="0"/>
              </a:rPr>
              <a:t>Nursery class teacher: Sophie </a:t>
            </a:r>
            <a:r>
              <a:rPr lang="en-US" sz="4000" dirty="0" err="1" smtClean="0">
                <a:latin typeface="Twinkl" pitchFamily="2" charset="0"/>
              </a:rPr>
              <a:t>Lockey</a:t>
            </a:r>
            <a:endParaRPr lang="en-US" sz="4000" dirty="0" smtClean="0">
              <a:latin typeface="Twinkl" pitchFamily="2" charset="0"/>
            </a:endParaRPr>
          </a:p>
          <a:p>
            <a:pPr marL="0" indent="0">
              <a:lnSpc>
                <a:spcPct val="120000"/>
              </a:lnSpc>
              <a:buNone/>
            </a:pPr>
            <a:r>
              <a:rPr lang="en-US" sz="4000" dirty="0" smtClean="0">
                <a:latin typeface="Twinkl" pitchFamily="2" charset="0"/>
              </a:rPr>
              <a:t>Nursery teaching assistants: Julie Jackson and Lauren Jackson</a:t>
            </a:r>
          </a:p>
          <a:p>
            <a:pPr marL="0" indent="0">
              <a:lnSpc>
                <a:spcPct val="120000"/>
              </a:lnSpc>
              <a:buNone/>
            </a:pPr>
            <a:r>
              <a:rPr lang="en-US" sz="4000" dirty="0" smtClean="0">
                <a:latin typeface="Twinkl" pitchFamily="2" charset="0"/>
              </a:rPr>
              <a:t>Reception class teacher and EYFS lead: Kate Timmins</a:t>
            </a:r>
          </a:p>
          <a:p>
            <a:pPr marL="0" indent="0">
              <a:lnSpc>
                <a:spcPct val="120000"/>
              </a:lnSpc>
              <a:buNone/>
            </a:pPr>
            <a:r>
              <a:rPr lang="en-US" sz="4000" dirty="0" smtClean="0">
                <a:latin typeface="Twinkl" pitchFamily="2" charset="0"/>
              </a:rPr>
              <a:t>Reception class teaching assistant: Nadine Smith</a:t>
            </a:r>
          </a:p>
          <a:p>
            <a:pPr marL="0" indent="0">
              <a:lnSpc>
                <a:spcPct val="120000"/>
              </a:lnSpc>
              <a:buNone/>
            </a:pPr>
            <a:r>
              <a:rPr lang="en-US" sz="4000" dirty="0" smtClean="0">
                <a:latin typeface="Twinkl" pitchFamily="2" charset="0"/>
              </a:rPr>
              <a:t>Children have previously come to our Reception class from a range of local pre-school settings and nurseries.</a:t>
            </a:r>
          </a:p>
          <a:p>
            <a:endParaRPr lang="en-GB" dirty="0"/>
          </a:p>
        </p:txBody>
      </p:sp>
      <p:pic>
        <p:nvPicPr>
          <p:cNvPr id="7" name="Picture 6" descr="BADGEC"/>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2623" y="394254"/>
            <a:ext cx="1886804" cy="1775740"/>
          </a:xfrm>
          <a:prstGeom prst="rect">
            <a:avLst/>
          </a:prstGeom>
          <a:noFill/>
          <a:ln>
            <a:noFill/>
          </a:ln>
        </p:spPr>
      </p:pic>
    </p:spTree>
    <p:extLst>
      <p:ext uri="{BB962C8B-B14F-4D97-AF65-F5344CB8AC3E}">
        <p14:creationId xmlns:p14="http://schemas.microsoft.com/office/powerpoint/2010/main" val="42729706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t="-9000" b="-9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101712"/>
            <a:ext cx="10515600" cy="1325563"/>
          </a:xfrm>
        </p:spPr>
        <p:txBody>
          <a:bodyPr>
            <a:normAutofit/>
          </a:bodyPr>
          <a:lstStyle/>
          <a:p>
            <a:pPr algn="ctr"/>
            <a:r>
              <a:rPr lang="en-US" sz="6600" dirty="0" smtClean="0">
                <a:solidFill>
                  <a:schemeClr val="accent5">
                    <a:lumMod val="50000"/>
                  </a:schemeClr>
                </a:solidFill>
                <a:latin typeface="Affectionately Yours" pitchFamily="2" charset="0"/>
              </a:rPr>
              <a:t>Learning in the EYFS</a:t>
            </a:r>
            <a:endParaRPr lang="en-GB" sz="6600" dirty="0">
              <a:solidFill>
                <a:schemeClr val="accent5">
                  <a:lumMod val="50000"/>
                </a:schemeClr>
              </a:solidFill>
              <a:latin typeface="Affectionately Yours" pitchFamily="2" charset="0"/>
            </a:endParaRPr>
          </a:p>
        </p:txBody>
      </p:sp>
      <p:sp>
        <p:nvSpPr>
          <p:cNvPr id="3" name="Text Placeholder 2"/>
          <p:cNvSpPr>
            <a:spLocks noGrp="1"/>
          </p:cNvSpPr>
          <p:nvPr>
            <p:ph type="body" idx="1"/>
          </p:nvPr>
        </p:nvSpPr>
        <p:spPr>
          <a:xfrm>
            <a:off x="339634" y="1606469"/>
            <a:ext cx="11612880" cy="311231"/>
          </a:xfrm>
        </p:spPr>
        <p:txBody>
          <a:bodyPr>
            <a:noAutofit/>
          </a:bodyPr>
          <a:lstStyle/>
          <a:p>
            <a:pPr algn="ctr"/>
            <a:r>
              <a:rPr lang="en-US" sz="3200" dirty="0" smtClean="0">
                <a:solidFill>
                  <a:srgbClr val="0070C0"/>
                </a:solidFill>
                <a:latin typeface="Affectionately Yours" pitchFamily="2" charset="0"/>
              </a:rPr>
              <a:t>Play, Scaffolding, Modelling, Observing, Guided Learning, Direct Teaching</a:t>
            </a:r>
            <a:endParaRPr lang="en-GB" sz="3200" dirty="0">
              <a:solidFill>
                <a:srgbClr val="0070C0"/>
              </a:solidFill>
              <a:latin typeface="Affectionately Yours" pitchFamily="2" charset="0"/>
            </a:endParaRPr>
          </a:p>
        </p:txBody>
      </p:sp>
      <p:sp>
        <p:nvSpPr>
          <p:cNvPr id="4" name="Content Placeholder 3"/>
          <p:cNvSpPr>
            <a:spLocks noGrp="1"/>
          </p:cNvSpPr>
          <p:nvPr>
            <p:ph sz="half" idx="2"/>
          </p:nvPr>
        </p:nvSpPr>
        <p:spPr>
          <a:xfrm>
            <a:off x="339634" y="2142309"/>
            <a:ext cx="5657941" cy="4532810"/>
          </a:xfrm>
          <a:ln w="28575">
            <a:solidFill>
              <a:schemeClr val="accent1"/>
            </a:solidFill>
          </a:ln>
        </p:spPr>
        <p:txBody>
          <a:bodyPr>
            <a:normAutofit/>
          </a:bodyPr>
          <a:lstStyle/>
          <a:p>
            <a:pPr marL="0" indent="0">
              <a:lnSpc>
                <a:spcPct val="100000"/>
              </a:lnSpc>
              <a:buNone/>
            </a:pPr>
            <a:r>
              <a:rPr lang="en-US" sz="1600" dirty="0" smtClean="0">
                <a:solidFill>
                  <a:srgbClr val="0070C0"/>
                </a:solidFill>
                <a:latin typeface="Twinkl" pitchFamily="2" charset="0"/>
              </a:rPr>
              <a:t>In our classroom, you may see children playing alone or with their peers, deciding on resources and choosing how to spend their time. You may see a child playing and listening to an adult, who is modelling how to achieve something or teaching a new skill that interests the child. </a:t>
            </a:r>
          </a:p>
          <a:p>
            <a:pPr marL="0" indent="0">
              <a:lnSpc>
                <a:spcPct val="100000"/>
              </a:lnSpc>
              <a:buNone/>
            </a:pPr>
            <a:r>
              <a:rPr lang="en-US" sz="1600" dirty="0" smtClean="0">
                <a:solidFill>
                  <a:srgbClr val="0070C0"/>
                </a:solidFill>
                <a:latin typeface="Twinkl" pitchFamily="2" charset="0"/>
              </a:rPr>
              <a:t>Adults may scaffold a child’s play. This involves taking their play to higher levels of learning, entering the play as a co-creator and helping to provoke a framework for the children to go from “what they know” to “what else they could know”. Scaffolding enables a child to solve a problem, carry out a task or achieve a goal which is just beyond his or her abilities. During play, where foundational social and emotional skills are developed, scaffolding is a bridge to new skill levels using three key ingredients; modelling the skill, giving clues and asking questions while the child is trying out a new skill, and then as the child approaches mastery, withdrawing the support.</a:t>
            </a:r>
            <a:endParaRPr lang="en-GB" sz="1600" dirty="0">
              <a:solidFill>
                <a:srgbClr val="0070C0"/>
              </a:solidFill>
              <a:latin typeface="Twinkl" pitchFamily="2" charset="0"/>
            </a:endParaRPr>
          </a:p>
        </p:txBody>
      </p:sp>
      <p:sp>
        <p:nvSpPr>
          <p:cNvPr id="6" name="Content Placeholder 5"/>
          <p:cNvSpPr>
            <a:spLocks noGrp="1"/>
          </p:cNvSpPr>
          <p:nvPr>
            <p:ph sz="quarter" idx="4"/>
          </p:nvPr>
        </p:nvSpPr>
        <p:spPr>
          <a:xfrm>
            <a:off x="6172200" y="2142308"/>
            <a:ext cx="5780314" cy="4532811"/>
          </a:xfrm>
          <a:ln w="28575">
            <a:solidFill>
              <a:schemeClr val="accent1"/>
            </a:solidFill>
          </a:ln>
        </p:spPr>
        <p:txBody>
          <a:bodyPr>
            <a:noAutofit/>
          </a:bodyPr>
          <a:lstStyle/>
          <a:p>
            <a:pPr marL="0" indent="0">
              <a:lnSpc>
                <a:spcPct val="120000"/>
              </a:lnSpc>
              <a:buNone/>
            </a:pPr>
            <a:r>
              <a:rPr lang="en-US" sz="1200" dirty="0">
                <a:solidFill>
                  <a:srgbClr val="0070C0"/>
                </a:solidFill>
                <a:latin typeface="Twinkl" pitchFamily="2" charset="0"/>
              </a:rPr>
              <a:t>The </a:t>
            </a:r>
            <a:r>
              <a:rPr lang="en-US" sz="1200" dirty="0" smtClean="0">
                <a:solidFill>
                  <a:srgbClr val="0070C0"/>
                </a:solidFill>
                <a:latin typeface="Twinkl" pitchFamily="2" charset="0"/>
              </a:rPr>
              <a:t>EYFS statutory </a:t>
            </a:r>
            <a:r>
              <a:rPr lang="en-US" sz="1200" dirty="0">
                <a:solidFill>
                  <a:srgbClr val="0070C0"/>
                </a:solidFill>
                <a:latin typeface="Twinkl" pitchFamily="2" charset="0"/>
              </a:rPr>
              <a:t>framework does not prescribe a particular teaching approach. </a:t>
            </a:r>
            <a:endParaRPr lang="en-US" sz="1200" dirty="0" smtClean="0">
              <a:solidFill>
                <a:srgbClr val="0070C0"/>
              </a:solidFill>
              <a:latin typeface="Twinkl" pitchFamily="2" charset="0"/>
            </a:endParaRPr>
          </a:p>
          <a:p>
            <a:pPr marL="0" indent="0" algn="ctr">
              <a:lnSpc>
                <a:spcPct val="120000"/>
              </a:lnSpc>
              <a:buNone/>
            </a:pPr>
            <a:r>
              <a:rPr lang="en-US" sz="1200" dirty="0" smtClean="0">
                <a:solidFill>
                  <a:schemeClr val="accent5">
                    <a:lumMod val="50000"/>
                  </a:schemeClr>
                </a:solidFill>
                <a:latin typeface="Twinkl" pitchFamily="2" charset="0"/>
              </a:rPr>
              <a:t>“</a:t>
            </a:r>
            <a:r>
              <a:rPr lang="en-US" sz="1200" dirty="0">
                <a:solidFill>
                  <a:schemeClr val="accent5">
                    <a:lumMod val="50000"/>
                  </a:schemeClr>
                </a:solidFill>
                <a:latin typeface="Twinkl" pitchFamily="2" charset="0"/>
              </a:rPr>
              <a:t>Play is essential for children’s development, building their confidence as they learn to explore, relate to others, set their own goals and solve problems. Children learn by leading their own play, and by taking part in play which is guided by adults</a:t>
            </a:r>
            <a:r>
              <a:rPr lang="en-US" sz="1200" dirty="0" smtClean="0">
                <a:solidFill>
                  <a:schemeClr val="accent5">
                    <a:lumMod val="50000"/>
                  </a:schemeClr>
                </a:solidFill>
                <a:latin typeface="Twinkl" pitchFamily="2" charset="0"/>
              </a:rPr>
              <a:t>.”</a:t>
            </a:r>
            <a:endParaRPr lang="en-US" sz="1200" dirty="0">
              <a:solidFill>
                <a:schemeClr val="accent5">
                  <a:lumMod val="50000"/>
                </a:schemeClr>
              </a:solidFill>
              <a:latin typeface="Twinkl" pitchFamily="2" charset="0"/>
            </a:endParaRPr>
          </a:p>
          <a:p>
            <a:pPr marL="0" indent="0">
              <a:lnSpc>
                <a:spcPct val="120000"/>
              </a:lnSpc>
              <a:buNone/>
            </a:pPr>
            <a:r>
              <a:rPr lang="en-US" sz="1200" dirty="0" smtClean="0">
                <a:solidFill>
                  <a:srgbClr val="0070C0"/>
                </a:solidFill>
                <a:latin typeface="Twinkl" pitchFamily="2" charset="0"/>
              </a:rPr>
              <a:t>At </a:t>
            </a:r>
            <a:r>
              <a:rPr lang="en-US" sz="1200" dirty="0" err="1" smtClean="0">
                <a:solidFill>
                  <a:srgbClr val="0070C0"/>
                </a:solidFill>
                <a:latin typeface="Twinkl" pitchFamily="2" charset="0"/>
              </a:rPr>
              <a:t>Heighington</a:t>
            </a:r>
            <a:r>
              <a:rPr lang="en-US" sz="1200" dirty="0" smtClean="0">
                <a:solidFill>
                  <a:srgbClr val="0070C0"/>
                </a:solidFill>
                <a:latin typeface="Twinkl" pitchFamily="2" charset="0"/>
              </a:rPr>
              <a:t> Primary School, the EYFS lead carefully plans what the children learn in the classroom and through provision enables them to learn from their interests, alongside extending their knowledge and understanding through direct teaching. </a:t>
            </a:r>
            <a:endParaRPr lang="en-US" sz="1200" dirty="0">
              <a:solidFill>
                <a:srgbClr val="0070C0"/>
              </a:solidFill>
              <a:latin typeface="Twinkl" pitchFamily="2" charset="0"/>
            </a:endParaRPr>
          </a:p>
          <a:p>
            <a:pPr marL="0" indent="0">
              <a:lnSpc>
                <a:spcPct val="120000"/>
              </a:lnSpc>
              <a:buNone/>
            </a:pPr>
            <a:r>
              <a:rPr lang="en-US" sz="1200" dirty="0" smtClean="0">
                <a:solidFill>
                  <a:srgbClr val="0070C0"/>
                </a:solidFill>
                <a:latin typeface="Twinkl" pitchFamily="2" charset="0"/>
              </a:rPr>
              <a:t>Each </a:t>
            </a:r>
            <a:r>
              <a:rPr lang="en-US" sz="1200" dirty="0">
                <a:solidFill>
                  <a:srgbClr val="0070C0"/>
                </a:solidFill>
                <a:latin typeface="Twinkl" pitchFamily="2" charset="0"/>
              </a:rPr>
              <a:t>day, we stimulate children’s interests, respond to each child’s emerging needs and guide their development through warm, positive interactions coupled with secure routines for play and learning. </a:t>
            </a:r>
            <a:endParaRPr lang="en-US" sz="1200" dirty="0" smtClean="0">
              <a:solidFill>
                <a:srgbClr val="0070C0"/>
              </a:solidFill>
              <a:latin typeface="Twinkl" pitchFamily="2" charset="0"/>
            </a:endParaRPr>
          </a:p>
          <a:p>
            <a:pPr marL="0" indent="0">
              <a:lnSpc>
                <a:spcPct val="120000"/>
              </a:lnSpc>
              <a:buNone/>
            </a:pPr>
            <a:r>
              <a:rPr lang="en-US" sz="1200" dirty="0" smtClean="0">
                <a:solidFill>
                  <a:srgbClr val="0070C0"/>
                </a:solidFill>
                <a:latin typeface="Twinkl" pitchFamily="2" charset="0"/>
              </a:rPr>
              <a:t>As the children develop and their skills progress </a:t>
            </a:r>
            <a:r>
              <a:rPr lang="en-US" sz="1200" dirty="0">
                <a:solidFill>
                  <a:srgbClr val="0070C0"/>
                </a:solidFill>
                <a:latin typeface="Twinkl" pitchFamily="2" charset="0"/>
              </a:rPr>
              <a:t>throughout the reception year, we use more direct teaching and modelling and plan specific sequences of lessons. These strategies help us to focus on teaching the essential skills and knowledge </a:t>
            </a:r>
            <a:r>
              <a:rPr lang="en-US" sz="1200" dirty="0" smtClean="0">
                <a:solidFill>
                  <a:srgbClr val="0070C0"/>
                </a:solidFill>
                <a:latin typeface="Twinkl" pitchFamily="2" charset="0"/>
              </a:rPr>
              <a:t>in the </a:t>
            </a:r>
            <a:r>
              <a:rPr lang="en-US" sz="1200" dirty="0">
                <a:solidFill>
                  <a:srgbClr val="0070C0"/>
                </a:solidFill>
                <a:latin typeface="Twinkl" pitchFamily="2" charset="0"/>
              </a:rPr>
              <a:t>specific areas of learning so </a:t>
            </a:r>
            <a:r>
              <a:rPr lang="en-US" sz="1200" dirty="0" smtClean="0">
                <a:solidFill>
                  <a:srgbClr val="0070C0"/>
                </a:solidFill>
                <a:latin typeface="Twinkl" pitchFamily="2" charset="0"/>
              </a:rPr>
              <a:t>that the </a:t>
            </a:r>
            <a:r>
              <a:rPr lang="en-US" sz="1200" dirty="0">
                <a:solidFill>
                  <a:srgbClr val="0070C0"/>
                </a:solidFill>
                <a:latin typeface="Twinkl" pitchFamily="2" charset="0"/>
              </a:rPr>
              <a:t>children </a:t>
            </a:r>
            <a:r>
              <a:rPr lang="en-US" sz="1200" dirty="0" smtClean="0">
                <a:solidFill>
                  <a:srgbClr val="0070C0"/>
                </a:solidFill>
                <a:latin typeface="Twinkl" pitchFamily="2" charset="0"/>
              </a:rPr>
              <a:t>can develop </a:t>
            </a:r>
            <a:r>
              <a:rPr lang="en-US" sz="1200" dirty="0">
                <a:solidFill>
                  <a:srgbClr val="0070C0"/>
                </a:solidFill>
                <a:latin typeface="Twinkl" pitchFamily="2" charset="0"/>
              </a:rPr>
              <a:t>the skills and confidence required for the end of their </a:t>
            </a:r>
            <a:r>
              <a:rPr lang="en-US" sz="1200" dirty="0" smtClean="0">
                <a:solidFill>
                  <a:srgbClr val="0070C0"/>
                </a:solidFill>
                <a:latin typeface="Twinkl" pitchFamily="2" charset="0"/>
              </a:rPr>
              <a:t>reception </a:t>
            </a:r>
            <a:r>
              <a:rPr lang="en-US" sz="1200" dirty="0">
                <a:solidFill>
                  <a:srgbClr val="0070C0"/>
                </a:solidFill>
                <a:latin typeface="Twinkl" pitchFamily="2" charset="0"/>
              </a:rPr>
              <a:t>year.</a:t>
            </a:r>
            <a:endParaRPr lang="en-GB" sz="1200" dirty="0">
              <a:solidFill>
                <a:srgbClr val="0070C0"/>
              </a:solidFill>
            </a:endParaRPr>
          </a:p>
        </p:txBody>
      </p:sp>
      <p:pic>
        <p:nvPicPr>
          <p:cNvPr id="7" name="Picture 6" descr="BADGEC"/>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7089" y="162242"/>
            <a:ext cx="762000" cy="1047115"/>
          </a:xfrm>
          <a:prstGeom prst="rect">
            <a:avLst/>
          </a:prstGeom>
          <a:noFill/>
          <a:ln>
            <a:noFill/>
          </a:ln>
        </p:spPr>
      </p:pic>
    </p:spTree>
    <p:extLst>
      <p:ext uri="{BB962C8B-B14F-4D97-AF65-F5344CB8AC3E}">
        <p14:creationId xmlns:p14="http://schemas.microsoft.com/office/powerpoint/2010/main" val="24538385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t="-13000" b="-1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22701" y="169277"/>
            <a:ext cx="10515600" cy="1325563"/>
          </a:xfrm>
        </p:spPr>
        <p:txBody>
          <a:bodyPr>
            <a:normAutofit/>
          </a:bodyPr>
          <a:lstStyle/>
          <a:p>
            <a:pPr algn="ctr"/>
            <a:r>
              <a:rPr lang="en-US" sz="6600" dirty="0" smtClean="0">
                <a:solidFill>
                  <a:schemeClr val="accent5">
                    <a:lumMod val="50000"/>
                  </a:schemeClr>
                </a:solidFill>
                <a:latin typeface="Affectionately Yours" pitchFamily="2" charset="0"/>
              </a:rPr>
              <a:t>EYFS </a:t>
            </a:r>
            <a:r>
              <a:rPr lang="en-US" sz="6600" dirty="0">
                <a:solidFill>
                  <a:schemeClr val="accent5">
                    <a:lumMod val="50000"/>
                  </a:schemeClr>
                </a:solidFill>
                <a:latin typeface="Affectionately Yours" pitchFamily="2" charset="0"/>
              </a:rPr>
              <a:t>S</a:t>
            </a:r>
            <a:r>
              <a:rPr lang="en-US" sz="6600" dirty="0" smtClean="0">
                <a:solidFill>
                  <a:schemeClr val="accent5">
                    <a:lumMod val="50000"/>
                  </a:schemeClr>
                </a:solidFill>
                <a:latin typeface="Affectionately Yours" pitchFamily="2" charset="0"/>
              </a:rPr>
              <a:t>tatutory Framework</a:t>
            </a:r>
            <a:endParaRPr lang="en-GB" sz="6600" dirty="0">
              <a:solidFill>
                <a:schemeClr val="accent5">
                  <a:lumMod val="50000"/>
                </a:schemeClr>
              </a:solidFill>
              <a:latin typeface="Affectionately Yours" pitchFamily="2" charset="0"/>
            </a:endParaRPr>
          </a:p>
        </p:txBody>
      </p:sp>
      <p:pic>
        <p:nvPicPr>
          <p:cNvPr id="17" name="Picture 16"/>
          <p:cNvPicPr>
            <a:picLocks noChangeAspect="1"/>
          </p:cNvPicPr>
          <p:nvPr/>
        </p:nvPicPr>
        <p:blipFill rotWithShape="1">
          <a:blip r:embed="rId3">
            <a:clrChange>
              <a:clrFrom>
                <a:srgbClr val="FFFFFF"/>
              </a:clrFrom>
              <a:clrTo>
                <a:srgbClr val="FFFFFF">
                  <a:alpha val="0"/>
                </a:srgbClr>
              </a:clrTo>
            </a:clrChange>
          </a:blip>
          <a:srcRect l="5708" r="920"/>
          <a:stretch/>
        </p:blipFill>
        <p:spPr>
          <a:xfrm>
            <a:off x="5704609" y="1753899"/>
            <a:ext cx="5998879" cy="2695271"/>
          </a:xfrm>
          <a:prstGeom prst="rect">
            <a:avLst/>
          </a:prstGeom>
        </p:spPr>
      </p:pic>
      <p:sp>
        <p:nvSpPr>
          <p:cNvPr id="18" name="Rounded Rectangle 17"/>
          <p:cNvSpPr/>
          <p:nvPr/>
        </p:nvSpPr>
        <p:spPr>
          <a:xfrm>
            <a:off x="5720167" y="4449170"/>
            <a:ext cx="6062373" cy="217015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5">
                    <a:lumMod val="50000"/>
                  </a:schemeClr>
                </a:solidFill>
                <a:latin typeface="Twinkl" pitchFamily="2" charset="0"/>
              </a:rPr>
              <a:t>Prime areas of development and learning lay vital foundations in the early years. The three prime areas are: Communication and Language, Personal, Social and Emotional Development and Physical Development. The four specific areas are: Literacy, Mathematics, Understanding the World and Expressive Arts and Design which build on the development gained through the prime areas. </a:t>
            </a:r>
            <a:endParaRPr lang="en-GB" dirty="0">
              <a:solidFill>
                <a:schemeClr val="accent5">
                  <a:lumMod val="50000"/>
                </a:schemeClr>
              </a:solidFill>
              <a:latin typeface="Twinkl" pitchFamily="2" charset="0"/>
            </a:endParaRPr>
          </a:p>
        </p:txBody>
      </p:sp>
      <p:sp>
        <p:nvSpPr>
          <p:cNvPr id="20" name="TextBox 19"/>
          <p:cNvSpPr txBox="1"/>
          <p:nvPr/>
        </p:nvSpPr>
        <p:spPr>
          <a:xfrm>
            <a:off x="477017" y="1494840"/>
            <a:ext cx="5265669" cy="5201424"/>
          </a:xfrm>
          <a:prstGeom prst="rect">
            <a:avLst/>
          </a:prstGeom>
          <a:noFill/>
        </p:spPr>
        <p:txBody>
          <a:bodyPr wrap="square" rtlCol="0">
            <a:spAutoFit/>
          </a:bodyPr>
          <a:lstStyle/>
          <a:p>
            <a:r>
              <a:rPr lang="en-US" sz="1400" dirty="0" smtClean="0">
                <a:solidFill>
                  <a:srgbClr val="0070C0"/>
                </a:solidFill>
                <a:latin typeface="Twinkl" pitchFamily="2" charset="0"/>
              </a:rPr>
              <a:t>Characteristics of Effective Learning describe </a:t>
            </a:r>
            <a:r>
              <a:rPr lang="en-GB" sz="1400" dirty="0" smtClean="0">
                <a:solidFill>
                  <a:srgbClr val="0070C0"/>
                </a:solidFill>
                <a:latin typeface="Twinkl" pitchFamily="2" charset="0"/>
              </a:rPr>
              <a:t>behaviours</a:t>
            </a:r>
            <a:r>
              <a:rPr lang="en-US" sz="1400" dirty="0" smtClean="0">
                <a:solidFill>
                  <a:srgbClr val="0070C0"/>
                </a:solidFill>
                <a:latin typeface="Twinkl" pitchFamily="2" charset="0"/>
              </a:rPr>
              <a:t> children use in order to learn. To learn well, children must approach opportunities with curiosity, energy and enthusiasm. Effective learning must be meaningful to a child, so that they are able to use what they have learned and apply it in new situations. These abilities and attitudes of strong learners will support them to learn well and make good progress in all the Areas of Learning and Development.</a:t>
            </a:r>
          </a:p>
          <a:p>
            <a:endParaRPr lang="en-US" sz="1200" dirty="0" smtClean="0">
              <a:latin typeface="Twinkl" pitchFamily="2" charset="0"/>
            </a:endParaRPr>
          </a:p>
          <a:p>
            <a:r>
              <a:rPr lang="en-US" sz="1600" dirty="0" smtClean="0">
                <a:solidFill>
                  <a:schemeClr val="accent5">
                    <a:lumMod val="50000"/>
                  </a:schemeClr>
                </a:solidFill>
                <a:latin typeface="Twinkl" pitchFamily="2" charset="0"/>
              </a:rPr>
              <a:t>The </a:t>
            </a:r>
            <a:r>
              <a:rPr lang="en-US" sz="1600" dirty="0">
                <a:solidFill>
                  <a:schemeClr val="accent5">
                    <a:lumMod val="50000"/>
                  </a:schemeClr>
                </a:solidFill>
                <a:latin typeface="Twinkl" pitchFamily="2" charset="0"/>
              </a:rPr>
              <a:t>t</a:t>
            </a:r>
            <a:r>
              <a:rPr lang="en-US" sz="1600" dirty="0" smtClean="0">
                <a:solidFill>
                  <a:schemeClr val="accent5">
                    <a:lumMod val="50000"/>
                  </a:schemeClr>
                </a:solidFill>
                <a:latin typeface="Twinkl" pitchFamily="2" charset="0"/>
              </a:rPr>
              <a:t>hree characteristics of effective teaching and learning are: </a:t>
            </a:r>
          </a:p>
          <a:p>
            <a:endParaRPr lang="en-US" sz="1600" dirty="0" smtClean="0">
              <a:solidFill>
                <a:schemeClr val="accent5">
                  <a:lumMod val="50000"/>
                </a:schemeClr>
              </a:solidFill>
              <a:latin typeface="Twinkl" pitchFamily="2" charset="0"/>
            </a:endParaRPr>
          </a:p>
          <a:p>
            <a:r>
              <a:rPr lang="en-US" sz="1600" dirty="0" smtClean="0">
                <a:solidFill>
                  <a:srgbClr val="0070C0"/>
                </a:solidFill>
                <a:latin typeface="Twinkl" pitchFamily="2" charset="0"/>
              </a:rPr>
              <a:t>• Playing and exploring – children investigate and experience things, and ‘have a go’. </a:t>
            </a:r>
          </a:p>
          <a:p>
            <a:endParaRPr lang="en-US" sz="1600" dirty="0" smtClean="0">
              <a:solidFill>
                <a:srgbClr val="0070C0"/>
              </a:solidFill>
              <a:latin typeface="Twinkl" pitchFamily="2" charset="0"/>
            </a:endParaRPr>
          </a:p>
          <a:p>
            <a:r>
              <a:rPr lang="en-US" sz="1600" dirty="0" smtClean="0">
                <a:solidFill>
                  <a:srgbClr val="0070C0"/>
                </a:solidFill>
                <a:latin typeface="Twinkl" pitchFamily="2" charset="0"/>
              </a:rPr>
              <a:t>• Active learning – children concentrate and keep on trying if they encounter difficulties, and enjoy achievements. </a:t>
            </a:r>
          </a:p>
          <a:p>
            <a:endParaRPr lang="en-US" sz="1600" dirty="0" smtClean="0">
              <a:solidFill>
                <a:srgbClr val="0070C0"/>
              </a:solidFill>
              <a:latin typeface="Twinkl" pitchFamily="2" charset="0"/>
            </a:endParaRPr>
          </a:p>
          <a:p>
            <a:r>
              <a:rPr lang="en-US" sz="1600" dirty="0" smtClean="0">
                <a:solidFill>
                  <a:srgbClr val="0070C0"/>
                </a:solidFill>
                <a:latin typeface="Twinkl" pitchFamily="2" charset="0"/>
              </a:rPr>
              <a:t>• Creating and thinking critically – children have and develop their own ideas, make links between ideas, and develop strategies for doing things.</a:t>
            </a:r>
            <a:endParaRPr lang="en-US" sz="1600" dirty="0">
              <a:solidFill>
                <a:srgbClr val="0070C0"/>
              </a:solidFill>
              <a:latin typeface="Twinkl" pitchFamily="2" charset="0"/>
            </a:endParaRPr>
          </a:p>
        </p:txBody>
      </p:sp>
      <p:sp>
        <p:nvSpPr>
          <p:cNvPr id="21" name="TextBox 20"/>
          <p:cNvSpPr txBox="1"/>
          <p:nvPr/>
        </p:nvSpPr>
        <p:spPr>
          <a:xfrm>
            <a:off x="6833802" y="1417896"/>
            <a:ext cx="3812583" cy="338554"/>
          </a:xfrm>
          <a:prstGeom prst="rect">
            <a:avLst/>
          </a:prstGeom>
          <a:noFill/>
        </p:spPr>
        <p:txBody>
          <a:bodyPr wrap="square" rtlCol="0">
            <a:spAutoFit/>
          </a:bodyPr>
          <a:lstStyle/>
          <a:p>
            <a:pPr algn="ctr"/>
            <a:r>
              <a:rPr lang="en-US" sz="1600" b="1" dirty="0" smtClean="0">
                <a:solidFill>
                  <a:schemeClr val="accent5">
                    <a:lumMod val="50000"/>
                  </a:schemeClr>
                </a:solidFill>
                <a:latin typeface="Twinkl" pitchFamily="2" charset="0"/>
              </a:rPr>
              <a:t>Areas of Learning and Development</a:t>
            </a:r>
            <a:endParaRPr lang="en-GB" sz="1600" b="1" dirty="0">
              <a:solidFill>
                <a:schemeClr val="accent5">
                  <a:lumMod val="50000"/>
                </a:schemeClr>
              </a:solidFill>
              <a:latin typeface="Twinkl" pitchFamily="2" charset="0"/>
            </a:endParaRPr>
          </a:p>
        </p:txBody>
      </p:sp>
      <p:pic>
        <p:nvPicPr>
          <p:cNvPr id="7" name="Picture 6" descr="BADGEC"/>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7017" y="370781"/>
            <a:ext cx="762000" cy="1047115"/>
          </a:xfrm>
          <a:prstGeom prst="rect">
            <a:avLst/>
          </a:prstGeom>
          <a:noFill/>
          <a:ln>
            <a:noFill/>
          </a:ln>
        </p:spPr>
      </p:pic>
    </p:spTree>
    <p:extLst>
      <p:ext uri="{BB962C8B-B14F-4D97-AF65-F5344CB8AC3E}">
        <p14:creationId xmlns:p14="http://schemas.microsoft.com/office/powerpoint/2010/main" val="36524253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7000"/>
            <a:lum/>
          </a:blip>
          <a:srcRect/>
          <a:stretch>
            <a:fillRect t="-13000" b="-13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56695"/>
            <a:ext cx="9144000" cy="2387600"/>
          </a:xfrm>
        </p:spPr>
        <p:txBody>
          <a:bodyPr>
            <a:noAutofit/>
          </a:bodyPr>
          <a:lstStyle/>
          <a:p>
            <a:r>
              <a:rPr lang="en-US" dirty="0" smtClean="0">
                <a:solidFill>
                  <a:schemeClr val="accent5">
                    <a:lumMod val="50000"/>
                  </a:schemeClr>
                </a:solidFill>
                <a:latin typeface="Affectionately Yours" pitchFamily="2" charset="0"/>
              </a:rPr>
              <a:t/>
            </a:r>
            <a:br>
              <a:rPr lang="en-US" dirty="0" smtClean="0">
                <a:solidFill>
                  <a:schemeClr val="accent5">
                    <a:lumMod val="50000"/>
                  </a:schemeClr>
                </a:solidFill>
                <a:latin typeface="Affectionately Yours" pitchFamily="2" charset="0"/>
              </a:rPr>
            </a:br>
            <a:r>
              <a:rPr lang="en-US" dirty="0">
                <a:solidFill>
                  <a:schemeClr val="accent5">
                    <a:lumMod val="50000"/>
                  </a:schemeClr>
                </a:solidFill>
                <a:latin typeface="Affectionately Yours" pitchFamily="2" charset="0"/>
              </a:rPr>
              <a:t/>
            </a:r>
            <a:br>
              <a:rPr lang="en-US" dirty="0">
                <a:solidFill>
                  <a:schemeClr val="accent5">
                    <a:lumMod val="50000"/>
                  </a:schemeClr>
                </a:solidFill>
                <a:latin typeface="Affectionately Yours" pitchFamily="2" charset="0"/>
              </a:rPr>
            </a:br>
            <a:r>
              <a:rPr lang="en-US" dirty="0" smtClean="0">
                <a:solidFill>
                  <a:schemeClr val="accent5">
                    <a:lumMod val="50000"/>
                  </a:schemeClr>
                </a:solidFill>
                <a:latin typeface="Affectionately Yours" pitchFamily="2" charset="0"/>
              </a:rPr>
              <a:t/>
            </a:r>
            <a:br>
              <a:rPr lang="en-US" dirty="0" smtClean="0">
                <a:solidFill>
                  <a:schemeClr val="accent5">
                    <a:lumMod val="50000"/>
                  </a:schemeClr>
                </a:solidFill>
                <a:latin typeface="Affectionately Yours" pitchFamily="2" charset="0"/>
              </a:rPr>
            </a:br>
            <a:r>
              <a:rPr lang="en-US" dirty="0">
                <a:solidFill>
                  <a:schemeClr val="accent5">
                    <a:lumMod val="50000"/>
                  </a:schemeClr>
                </a:solidFill>
                <a:latin typeface="Affectionately Yours" pitchFamily="2" charset="0"/>
              </a:rPr>
              <a:t/>
            </a:r>
            <a:br>
              <a:rPr lang="en-US" dirty="0">
                <a:solidFill>
                  <a:schemeClr val="accent5">
                    <a:lumMod val="50000"/>
                  </a:schemeClr>
                </a:solidFill>
                <a:latin typeface="Affectionately Yours" pitchFamily="2" charset="0"/>
              </a:rPr>
            </a:br>
            <a:r>
              <a:rPr lang="en-US" dirty="0" smtClean="0">
                <a:solidFill>
                  <a:schemeClr val="accent5">
                    <a:lumMod val="50000"/>
                  </a:schemeClr>
                </a:solidFill>
                <a:latin typeface="Affectionately Yours" pitchFamily="2" charset="0"/>
              </a:rPr>
              <a:t/>
            </a:r>
            <a:br>
              <a:rPr lang="en-US" dirty="0" smtClean="0">
                <a:solidFill>
                  <a:schemeClr val="accent5">
                    <a:lumMod val="50000"/>
                  </a:schemeClr>
                </a:solidFill>
                <a:latin typeface="Affectionately Yours" pitchFamily="2" charset="0"/>
              </a:rPr>
            </a:br>
            <a:r>
              <a:rPr lang="en-US" dirty="0">
                <a:solidFill>
                  <a:schemeClr val="accent5">
                    <a:lumMod val="50000"/>
                  </a:schemeClr>
                </a:solidFill>
                <a:latin typeface="Affectionately Yours" pitchFamily="2" charset="0"/>
              </a:rPr>
              <a:t/>
            </a:r>
            <a:br>
              <a:rPr lang="en-US" dirty="0">
                <a:solidFill>
                  <a:schemeClr val="accent5">
                    <a:lumMod val="50000"/>
                  </a:schemeClr>
                </a:solidFill>
                <a:latin typeface="Affectionately Yours" pitchFamily="2" charset="0"/>
              </a:rPr>
            </a:br>
            <a:r>
              <a:rPr lang="en-US" dirty="0" smtClean="0">
                <a:solidFill>
                  <a:schemeClr val="accent5">
                    <a:lumMod val="50000"/>
                  </a:schemeClr>
                </a:solidFill>
                <a:latin typeface="Affectionately Yours" pitchFamily="2" charset="0"/>
              </a:rPr>
              <a:t/>
            </a:r>
            <a:br>
              <a:rPr lang="en-US" dirty="0" smtClean="0">
                <a:solidFill>
                  <a:schemeClr val="accent5">
                    <a:lumMod val="50000"/>
                  </a:schemeClr>
                </a:solidFill>
                <a:latin typeface="Affectionately Yours" pitchFamily="2" charset="0"/>
              </a:rPr>
            </a:br>
            <a:r>
              <a:rPr lang="en-US" dirty="0">
                <a:solidFill>
                  <a:schemeClr val="accent5">
                    <a:lumMod val="50000"/>
                  </a:schemeClr>
                </a:solidFill>
                <a:latin typeface="Affectionately Yours" pitchFamily="2" charset="0"/>
              </a:rPr>
              <a:t/>
            </a:r>
            <a:br>
              <a:rPr lang="en-US" dirty="0">
                <a:solidFill>
                  <a:schemeClr val="accent5">
                    <a:lumMod val="50000"/>
                  </a:schemeClr>
                </a:solidFill>
                <a:latin typeface="Affectionately Yours" pitchFamily="2" charset="0"/>
              </a:rPr>
            </a:br>
            <a:r>
              <a:rPr lang="en-US" dirty="0" smtClean="0">
                <a:solidFill>
                  <a:schemeClr val="accent5">
                    <a:lumMod val="50000"/>
                  </a:schemeClr>
                </a:solidFill>
                <a:latin typeface="Affectionately Yours" pitchFamily="2" charset="0"/>
              </a:rPr>
              <a:t/>
            </a:r>
            <a:br>
              <a:rPr lang="en-US" dirty="0" smtClean="0">
                <a:solidFill>
                  <a:schemeClr val="accent5">
                    <a:lumMod val="50000"/>
                  </a:schemeClr>
                </a:solidFill>
                <a:latin typeface="Affectionately Yours" pitchFamily="2" charset="0"/>
              </a:rPr>
            </a:br>
            <a:r>
              <a:rPr lang="en-US" sz="5400" dirty="0" smtClean="0">
                <a:solidFill>
                  <a:schemeClr val="accent5">
                    <a:lumMod val="50000"/>
                  </a:schemeClr>
                </a:solidFill>
                <a:latin typeface="Affectionately Yours" pitchFamily="2" charset="0"/>
              </a:rPr>
              <a:t>When we give every child the best start in their early years, we give them what they need today. We also set them up with every chance of success tomorrow.</a:t>
            </a:r>
            <a:endParaRPr lang="en-GB" sz="5400" dirty="0">
              <a:solidFill>
                <a:schemeClr val="accent5">
                  <a:lumMod val="50000"/>
                </a:schemeClr>
              </a:solidFill>
              <a:latin typeface="Affectionately Yours" pitchFamily="2" charset="0"/>
            </a:endParaRPr>
          </a:p>
        </p:txBody>
      </p:sp>
      <p:sp>
        <p:nvSpPr>
          <p:cNvPr id="3" name="Subtitle 2"/>
          <p:cNvSpPr>
            <a:spLocks noGrp="1"/>
          </p:cNvSpPr>
          <p:nvPr>
            <p:ph type="subTitle" idx="1"/>
          </p:nvPr>
        </p:nvSpPr>
        <p:spPr>
          <a:xfrm>
            <a:off x="1524000" y="5439905"/>
            <a:ext cx="9144000" cy="484322"/>
          </a:xfrm>
        </p:spPr>
        <p:txBody>
          <a:bodyPr/>
          <a:lstStyle/>
          <a:p>
            <a:r>
              <a:rPr lang="en-US" dirty="0" smtClean="0">
                <a:solidFill>
                  <a:srgbClr val="0070C0"/>
                </a:solidFill>
                <a:latin typeface="Twinkl" pitchFamily="2" charset="0"/>
              </a:rPr>
              <a:t>Development Matters [</a:t>
            </a:r>
            <a:r>
              <a:rPr lang="en-US" dirty="0" err="1" smtClean="0">
                <a:solidFill>
                  <a:srgbClr val="0070C0"/>
                </a:solidFill>
                <a:latin typeface="Twinkl" pitchFamily="2" charset="0"/>
              </a:rPr>
              <a:t>DfE</a:t>
            </a:r>
            <a:r>
              <a:rPr lang="en-US" dirty="0" smtClean="0">
                <a:solidFill>
                  <a:srgbClr val="0070C0"/>
                </a:solidFill>
                <a:latin typeface="Twinkl" pitchFamily="2" charset="0"/>
              </a:rPr>
              <a:t>, 2021]</a:t>
            </a:r>
            <a:endParaRPr lang="en-GB" dirty="0">
              <a:solidFill>
                <a:srgbClr val="0070C0"/>
              </a:solidFill>
              <a:latin typeface="Twinkl" pitchFamily="2" charset="0"/>
            </a:endParaRPr>
          </a:p>
        </p:txBody>
      </p:sp>
      <p:pic>
        <p:nvPicPr>
          <p:cNvPr id="4" name="Picture 3" descr="BADGEC"/>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0653" y="257776"/>
            <a:ext cx="762000" cy="1047115"/>
          </a:xfrm>
          <a:prstGeom prst="rect">
            <a:avLst/>
          </a:prstGeom>
          <a:noFill/>
          <a:ln>
            <a:noFill/>
          </a:ln>
        </p:spPr>
      </p:pic>
    </p:spTree>
    <p:extLst>
      <p:ext uri="{BB962C8B-B14F-4D97-AF65-F5344CB8AC3E}">
        <p14:creationId xmlns:p14="http://schemas.microsoft.com/office/powerpoint/2010/main" val="41301265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1198</TotalTime>
  <Words>634</Words>
  <Application>Microsoft Office PowerPoint</Application>
  <PresentationFormat>Custom</PresentationFormat>
  <Paragraphs>36</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The Early Years Foundation Stage [EYFS]</vt:lpstr>
      <vt:lpstr>PowerPoint Presentation</vt:lpstr>
      <vt:lpstr>Learning in the EYFS</vt:lpstr>
      <vt:lpstr>EYFS Statutory Framework</vt:lpstr>
      <vt:lpstr>         When we give every child the best start in their early years, we give them what they need today. We also set them up with every chance of success tomorrow.</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 Peart</dc:creator>
  <cp:lastModifiedBy>Kate</cp:lastModifiedBy>
  <cp:revision>46</cp:revision>
  <dcterms:created xsi:type="dcterms:W3CDTF">2021-09-01T18:02:50Z</dcterms:created>
  <dcterms:modified xsi:type="dcterms:W3CDTF">2024-11-21T23:29:28Z</dcterms:modified>
</cp:coreProperties>
</file>